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0" r:id="rId3"/>
    <p:sldId id="262" r:id="rId4"/>
    <p:sldId id="263" r:id="rId5"/>
    <p:sldId id="277" r:id="rId6"/>
    <p:sldId id="273" r:id="rId7"/>
    <p:sldId id="278" r:id="rId8"/>
    <p:sldId id="307" r:id="rId9"/>
    <p:sldId id="281" r:id="rId10"/>
    <p:sldId id="304" r:id="rId11"/>
    <p:sldId id="305" r:id="rId12"/>
    <p:sldId id="303" r:id="rId13"/>
    <p:sldId id="306" r:id="rId14"/>
    <p:sldId id="264" r:id="rId15"/>
  </p:sldIdLst>
  <p:sldSz cx="12192000" cy="6858000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990033"/>
    <a:srgbClr val="D60093"/>
    <a:srgbClr val="CC0066"/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84583" autoAdjust="0"/>
  </p:normalViewPr>
  <p:slideViewPr>
    <p:cSldViewPr>
      <p:cViewPr varScale="1">
        <p:scale>
          <a:sx n="76" d="100"/>
          <a:sy n="76" d="100"/>
        </p:scale>
        <p:origin x="118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855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370321-3ED9-44A2-AE21-E090F82B451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739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5520" y="2381537"/>
            <a:ext cx="8640960" cy="1080120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p:transition spd="slow" advClick="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p:transition spd="slow" advClick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p:transition spd="slow" advClick="0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F71CB-4609-4340-957D-9A76C213F449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F0FC7-B42E-4012-BB10-9EBBF26AE9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191039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35360" y="191549"/>
            <a:ext cx="9793088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295467" y="1556792"/>
            <a:ext cx="9793088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p:transition spd="slow" advClick="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5733" y="4406901"/>
            <a:ext cx="7630551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95733" y="2906713"/>
            <a:ext cx="76305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p:transition spd="slow" advClick="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9349" y="2060848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2011" y="2071390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p:transition spd="slow" advClick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360" y="1916832"/>
            <a:ext cx="556861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5360" y="2556594"/>
            <a:ext cx="556861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88022" y="1934294"/>
            <a:ext cx="566462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88022" y="2574056"/>
            <a:ext cx="566462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833747" y="6410897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538912" y="6356351"/>
            <a:ext cx="2199456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9961747" y="6356351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p:transition spd="slow" advClick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p:transition spd="slow" advClick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p:transition spd="slow" advClick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513622"/>
            <a:ext cx="4011084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1851" y="1916833"/>
            <a:ext cx="6815667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p:transition spd="slow" advClick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p:transition spd="slow" advClick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191549"/>
            <a:ext cx="9793088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67" y="1556792"/>
            <a:ext cx="9793088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0917" y="45855"/>
            <a:ext cx="1010349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392" y="1628800"/>
            <a:ext cx="10225136" cy="1983567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A5002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Из опыта работы </a:t>
            </a:r>
            <a:br>
              <a:rPr lang="ru-RU" sz="3600" dirty="0">
                <a:solidFill>
                  <a:srgbClr val="A5002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A5002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Филиала ГКУ «ЦГА Удмуртской Республики» - Государственного архива общественно-политической истории (ГАОПИ) по созданию архивных фондов национально-культурных общественных объединений удмуртского, татарского и других народов Поволжья</a:t>
            </a:r>
            <a:br>
              <a:rPr lang="ru-RU" sz="3600" dirty="0">
                <a:solidFill>
                  <a:srgbClr val="A5002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A50021"/>
              </a:solidFill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12266B-E9FF-40D1-9D57-7E9DC6CDB2B3}"/>
              </a:ext>
            </a:extLst>
          </p:cNvPr>
          <p:cNvSpPr txBox="1"/>
          <p:nvPr/>
        </p:nvSpPr>
        <p:spPr>
          <a:xfrm>
            <a:off x="4223792" y="465313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65D51DE-1470-496E-B62C-328F38863D75}"/>
              </a:ext>
            </a:extLst>
          </p:cNvPr>
          <p:cNvSpPr txBox="1">
            <a:spLocks/>
          </p:cNvSpPr>
          <p:nvPr/>
        </p:nvSpPr>
        <p:spPr>
          <a:xfrm>
            <a:off x="2495600" y="5305937"/>
            <a:ext cx="4284476" cy="523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2800" dirty="0">
              <a:solidFill>
                <a:srgbClr val="990033"/>
              </a:solidFill>
              <a:latin typeface="Constantia" panose="02030602050306030303" pitchFamily="18" charset="0"/>
            </a:endParaRPr>
          </a:p>
          <a:p>
            <a:pPr algn="r"/>
            <a:r>
              <a:rPr lang="ru-RU" sz="2800" dirty="0">
                <a:solidFill>
                  <a:srgbClr val="A50021"/>
                </a:solidFill>
                <a:latin typeface="Constantia" panose="02030602050306030303" pitchFamily="18" charset="0"/>
              </a:rPr>
              <a:t>Руководитель ГАОПИ</a:t>
            </a:r>
          </a:p>
          <a:p>
            <a:pPr algn="r"/>
            <a:endParaRPr lang="ru-RU" sz="2800" dirty="0">
              <a:solidFill>
                <a:srgbClr val="990033"/>
              </a:solidFill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80948C-13C8-4306-8D7F-6EFFD7CC05E2}"/>
              </a:ext>
            </a:extLst>
          </p:cNvPr>
          <p:cNvSpPr/>
          <p:nvPr/>
        </p:nvSpPr>
        <p:spPr>
          <a:xfrm>
            <a:off x="9555594" y="5305937"/>
            <a:ext cx="2634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Е.М. Ушакова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DC339C-3447-42C8-B7FD-97D1B2BC6526}"/>
              </a:ext>
            </a:extLst>
          </p:cNvPr>
          <p:cNvSpPr txBox="1"/>
          <p:nvPr/>
        </p:nvSpPr>
        <p:spPr>
          <a:xfrm>
            <a:off x="4979876" y="6329603"/>
            <a:ext cx="22322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15 декабря 2022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08096E-26C0-4076-8769-DB91B8DF78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p:transition spd="slow" advClick="0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8E872B-03F8-4B44-A878-AC8AF1635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44"/>
            <a:ext cx="6898360" cy="4437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F172DD-CFEF-4BDA-982C-54063B658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368" y="-11082"/>
            <a:ext cx="5305746" cy="3540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5ABC9CB-49F2-4C16-B1A4-97A90C26F1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368" y="3429000"/>
            <a:ext cx="5331529" cy="3432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9108246"/>
      </p:ext>
    </p:extLst>
  </p:cSld>
  <p:clrMapOvr>
    <a:masterClrMapping/>
  </p:clrMapOvr>
  <p:transition spd="slow" advClick="0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958A49-E9D4-4E9F-9F39-BE0482F50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60088"/>
            <a:ext cx="4176464" cy="6249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82A63D-7F02-4490-A022-9B008DE61A57}"/>
              </a:ext>
            </a:extLst>
          </p:cNvPr>
          <p:cNvSpPr txBox="1"/>
          <p:nvPr/>
        </p:nvSpPr>
        <p:spPr>
          <a:xfrm>
            <a:off x="3791744" y="6309467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М.В. </a:t>
            </a:r>
            <a:r>
              <a:rPr lang="ru-RU" b="1" dirty="0" err="1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Гаратуев</a:t>
            </a:r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первый президент Татарского общественного центра Удмуртии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726941248"/>
      </p:ext>
    </p:extLst>
  </p:cSld>
  <p:clrMapOvr>
    <a:masterClrMapping/>
  </p:clrMapOvr>
  <p:transition spd="slow" advClick="0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D96C09-3427-4ABE-BF4C-FA6147DD00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55136" cy="2377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DAE156-454C-4D81-9C97-A69D85DA16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096" y="0"/>
            <a:ext cx="4226904" cy="3010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8032529-F87B-4F7B-8A59-0DF03C791A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600" y="212020"/>
            <a:ext cx="4070496" cy="2798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61DF926-91A8-4E2A-89BD-A09C53991A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7440"/>
            <a:ext cx="3299815" cy="448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A61141A-8702-4740-821D-A4BF1936676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815" y="3010486"/>
            <a:ext cx="4973142" cy="3742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C16ECDF-4E1B-414E-8B8A-13B97649763D}"/>
              </a:ext>
            </a:extLst>
          </p:cNvPr>
          <p:cNvSpPr txBox="1"/>
          <p:nvPr/>
        </p:nvSpPr>
        <p:spPr>
          <a:xfrm>
            <a:off x="8272957" y="3111492"/>
            <a:ext cx="391904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                           К.А. Пономарева, первого председателя Общества удмуртской культуры, доктора исторических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3323418366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B71624-20C1-4D1F-9A56-1CBC6E59F9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076" y="3284984"/>
            <a:ext cx="5047854" cy="3327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2D8BBE-46A8-438B-B439-061FB62077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352" y="3424735"/>
            <a:ext cx="4793744" cy="3187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F555F4A-A720-4CD1-AA38-BB3F9D2874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30" y="127251"/>
            <a:ext cx="4573307" cy="304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32ED96B-2C78-4677-8C34-A3A6BC9AF2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454" y="127250"/>
            <a:ext cx="4564884" cy="3047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1726580"/>
      </p:ext>
    </p:extLst>
  </p:cSld>
  <p:clrMapOvr>
    <a:masterClrMapping/>
  </p:clrMapOvr>
  <p:transition spd="slow" advClick="0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55"/>
          <p:cNvSpPr txBox="1">
            <a:spLocks noChangeArrowheads="1"/>
          </p:cNvSpPr>
          <p:nvPr/>
        </p:nvSpPr>
        <p:spPr bwMode="gray">
          <a:xfrm>
            <a:off x="3947121" y="441278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47" name="Text Box 265"/>
          <p:cNvSpPr txBox="1">
            <a:spLocks noChangeArrowheads="1"/>
          </p:cNvSpPr>
          <p:nvPr/>
        </p:nvSpPr>
        <p:spPr bwMode="gray">
          <a:xfrm>
            <a:off x="3947121" y="357458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50" name="Text Box 268"/>
          <p:cNvSpPr txBox="1">
            <a:spLocks noChangeArrowheads="1"/>
          </p:cNvSpPr>
          <p:nvPr/>
        </p:nvSpPr>
        <p:spPr bwMode="gray">
          <a:xfrm>
            <a:off x="3947121" y="5273207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70226F51-ABB6-4655-A3F0-D28F2E782672}"/>
              </a:ext>
            </a:extLst>
          </p:cNvPr>
          <p:cNvSpPr txBox="1">
            <a:spLocks/>
          </p:cNvSpPr>
          <p:nvPr/>
        </p:nvSpPr>
        <p:spPr>
          <a:xfrm>
            <a:off x="0" y="973274"/>
            <a:ext cx="121920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990033"/>
                </a:solidFill>
                <a:latin typeface="Constantia" panose="02030602050306030303" pitchFamily="18" charset="0"/>
              </a:rPr>
              <a:t>Спасибо за внимание</a:t>
            </a:r>
            <a:r>
              <a:rPr lang="en-US" sz="4000" dirty="0">
                <a:solidFill>
                  <a:srgbClr val="990033"/>
                </a:solidFill>
                <a:latin typeface="Constantia" panose="02030602050306030303" pitchFamily="18" charset="0"/>
              </a:rPr>
              <a:t>!</a:t>
            </a:r>
            <a:endParaRPr lang="ru-RU" sz="4000" dirty="0">
              <a:solidFill>
                <a:srgbClr val="990033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2D6A93-C0B6-49F5-A622-4ADC3A084FDD}"/>
              </a:ext>
            </a:extLst>
          </p:cNvPr>
          <p:cNvSpPr txBox="1">
            <a:spLocks/>
          </p:cNvSpPr>
          <p:nvPr/>
        </p:nvSpPr>
        <p:spPr>
          <a:xfrm>
            <a:off x="94276" y="2801039"/>
            <a:ext cx="11978388" cy="8640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rgbClr val="990033"/>
                </a:solidFill>
                <a:latin typeface="Constantia" panose="02030602050306030303" pitchFamily="18" charset="0"/>
              </a:rPr>
              <a:t>Руководитель Государственного архива </a:t>
            </a:r>
          </a:p>
          <a:p>
            <a:r>
              <a:rPr lang="ru-RU" sz="2800" dirty="0">
                <a:solidFill>
                  <a:srgbClr val="990033"/>
                </a:solidFill>
                <a:latin typeface="Constantia" panose="02030602050306030303" pitchFamily="18" charset="0"/>
              </a:rPr>
              <a:t>общественно-политической истории</a:t>
            </a:r>
          </a:p>
          <a:p>
            <a:r>
              <a:rPr lang="ru-RU" sz="2800" dirty="0">
                <a:solidFill>
                  <a:srgbClr val="990033"/>
                </a:solidFill>
                <a:latin typeface="Constantia" panose="02030602050306030303" pitchFamily="18" charset="0"/>
              </a:rPr>
              <a:t>Елена </a:t>
            </a:r>
            <a:r>
              <a:rPr lang="ru-RU" sz="2800" dirty="0" err="1">
                <a:solidFill>
                  <a:srgbClr val="990033"/>
                </a:solidFill>
                <a:latin typeface="Constantia" panose="02030602050306030303" pitchFamily="18" charset="0"/>
              </a:rPr>
              <a:t>Мурмановна</a:t>
            </a:r>
            <a:r>
              <a:rPr lang="ru-RU" sz="2800" dirty="0">
                <a:solidFill>
                  <a:srgbClr val="990033"/>
                </a:solidFill>
                <a:latin typeface="Constantia" panose="02030602050306030303" pitchFamily="18" charset="0"/>
              </a:rPr>
              <a:t> Ушакова</a:t>
            </a:r>
          </a:p>
          <a:p>
            <a:r>
              <a:rPr lang="ru-RU" sz="2800" dirty="0">
                <a:solidFill>
                  <a:srgbClr val="990033"/>
                </a:solidFill>
                <a:latin typeface="Constantia" panose="02030602050306030303" pitchFamily="18" charset="0"/>
              </a:rPr>
              <a:t>_____________________________________________________________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48EFB32-BE0F-401E-8CD1-9A32E709E8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1244C13-9480-4ACC-BB8B-FEB8A63CBACB}"/>
              </a:ext>
            </a:extLst>
          </p:cNvPr>
          <p:cNvSpPr/>
          <p:nvPr/>
        </p:nvSpPr>
        <p:spPr>
          <a:xfrm>
            <a:off x="94276" y="4639149"/>
            <a:ext cx="11978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тел. (3412)72-84-64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454EE96-1E0E-41A7-AC78-B9FB547386CB}"/>
              </a:ext>
            </a:extLst>
          </p:cNvPr>
          <p:cNvSpPr/>
          <p:nvPr/>
        </p:nvSpPr>
        <p:spPr>
          <a:xfrm>
            <a:off x="94276" y="4181948"/>
            <a:ext cx="11978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mail@gaopi-ka.udmr.ru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281744"/>
      </p:ext>
    </p:extLst>
  </p:cSld>
  <p:clrMapOvr>
    <a:masterClrMapping/>
  </p:clrMapOvr>
  <p:transition spd="slow" advClick="0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B24B390-A9F2-4750-9B9E-7D48634E9DB7}"/>
              </a:ext>
            </a:extLst>
          </p:cNvPr>
          <p:cNvSpPr txBox="1">
            <a:spLocks/>
          </p:cNvSpPr>
          <p:nvPr/>
        </p:nvSpPr>
        <p:spPr>
          <a:xfrm>
            <a:off x="1703512" y="5584873"/>
            <a:ext cx="9505056" cy="1266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A50021"/>
                </a:solidFill>
                <a:latin typeface="Constantia" panose="02030602050306030303" pitchFamily="18" charset="0"/>
              </a:rPr>
              <a:t>Филиал ГКУ «ЦГА Удмуртской Республики» - </a:t>
            </a:r>
          </a:p>
          <a:p>
            <a:r>
              <a:rPr lang="ru-RU" sz="2400" dirty="0">
                <a:solidFill>
                  <a:srgbClr val="A50021"/>
                </a:solidFill>
                <a:latin typeface="Constantia" panose="02030602050306030303" pitchFamily="18" charset="0"/>
              </a:rPr>
              <a:t>Государственный архив общественно-политической истории (ГАОПИ)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592E6A-BED4-4A4D-8F46-C4903D6789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" y="404664"/>
            <a:ext cx="9236026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0383370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60F0C0E-DBC7-4DB0-8DE8-BE0422183838}"/>
              </a:ext>
            </a:extLst>
          </p:cNvPr>
          <p:cNvSpPr txBox="1">
            <a:spLocks/>
          </p:cNvSpPr>
          <p:nvPr/>
        </p:nvSpPr>
        <p:spPr>
          <a:xfrm>
            <a:off x="-96688" y="1484784"/>
            <a:ext cx="12192000" cy="2952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списке организаций-источников комплектования ГАОПИ значится </a:t>
            </a:r>
          </a:p>
          <a:p>
            <a:r>
              <a:rPr lang="ru-RU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национально-культурных объединений, взаимодействие с которыми строится на договорной основе</a:t>
            </a:r>
            <a:r>
              <a:rPr lang="ru-RU" sz="3200" dirty="0">
                <a:solidFill>
                  <a:srgbClr val="A50021"/>
                </a:solidFill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p:transition spd="slow" advClick="0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54"/>
          <p:cNvSpPr>
            <a:spLocks noChangeAspect="1" noChangeArrowheads="1"/>
          </p:cNvSpPr>
          <p:nvPr/>
        </p:nvSpPr>
        <p:spPr bwMode="gray">
          <a:xfrm rot="3419336">
            <a:off x="1263268" y="3989163"/>
            <a:ext cx="298319" cy="324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3" name="Rectangle 257"/>
          <p:cNvSpPr>
            <a:spLocks noChangeAspect="1" noChangeArrowheads="1"/>
          </p:cNvSpPr>
          <p:nvPr/>
        </p:nvSpPr>
        <p:spPr bwMode="gray">
          <a:xfrm rot="3419336">
            <a:off x="173240" y="2034012"/>
            <a:ext cx="298319" cy="324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Text Box 258"/>
          <p:cNvSpPr txBox="1">
            <a:spLocks noChangeArrowheads="1"/>
          </p:cNvSpPr>
          <p:nvPr/>
        </p:nvSpPr>
        <p:spPr bwMode="gray">
          <a:xfrm>
            <a:off x="658407" y="1750588"/>
            <a:ext cx="11152156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отсутствие законодательно закрепленных требований передачи документов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негосударственных организаций на хранение в государственные архивы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3" name="Rectangle 261"/>
          <p:cNvSpPr>
            <a:spLocks noChangeAspect="1" noChangeArrowheads="1"/>
          </p:cNvSpPr>
          <p:nvPr/>
        </p:nvSpPr>
        <p:spPr bwMode="gray">
          <a:xfrm rot="3419336">
            <a:off x="856140" y="3335985"/>
            <a:ext cx="298319" cy="324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6" name="Rectangle 264"/>
          <p:cNvSpPr>
            <a:spLocks noChangeAspect="1" noChangeArrowheads="1"/>
          </p:cNvSpPr>
          <p:nvPr/>
        </p:nvSpPr>
        <p:spPr bwMode="gray">
          <a:xfrm rot="3419336">
            <a:off x="509248" y="2718096"/>
            <a:ext cx="298319" cy="324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9" name="Rectangle 267"/>
          <p:cNvSpPr>
            <a:spLocks noChangeAspect="1" noChangeArrowheads="1"/>
          </p:cNvSpPr>
          <p:nvPr/>
        </p:nvSpPr>
        <p:spPr bwMode="ltGray">
          <a:xfrm rot="3419336">
            <a:off x="1635862" y="4660859"/>
            <a:ext cx="298319" cy="3240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" name="Text Box 269"/>
          <p:cNvSpPr txBox="1">
            <a:spLocks noChangeArrowheads="1"/>
          </p:cNvSpPr>
          <p:nvPr/>
        </p:nvSpPr>
        <p:spPr bwMode="gray">
          <a:xfrm>
            <a:off x="1005299" y="2631769"/>
            <a:ext cx="437696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небольшой документооборот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2" name="Text Box 270"/>
          <p:cNvSpPr txBox="1">
            <a:spLocks noChangeArrowheads="1"/>
          </p:cNvSpPr>
          <p:nvPr/>
        </p:nvSpPr>
        <p:spPr bwMode="gray">
          <a:xfrm>
            <a:off x="1393270" y="3266933"/>
            <a:ext cx="940546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недостаточное документирование деятельности в организациях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3" name="Text Box 271"/>
          <p:cNvSpPr txBox="1">
            <a:spLocks noChangeArrowheads="1"/>
          </p:cNvSpPr>
          <p:nvPr/>
        </p:nvSpPr>
        <p:spPr bwMode="gray">
          <a:xfrm>
            <a:off x="1808929" y="3891658"/>
            <a:ext cx="857414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отсутствие офисов, помещений под ведомственный архив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4" name="Text Box 272"/>
          <p:cNvSpPr txBox="1">
            <a:spLocks noChangeArrowheads="1"/>
          </p:cNvSpPr>
          <p:nvPr/>
        </p:nvSpPr>
        <p:spPr bwMode="gray">
          <a:xfrm>
            <a:off x="2207568" y="4371321"/>
            <a:ext cx="744094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отсутствие штатных сотрудников и ответственных </a:t>
            </a: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за делопроизводство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527BB0D-133B-4138-93EB-E2700E25E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4C15B8-D58D-430E-A371-5EF139A5A891}"/>
              </a:ext>
            </a:extLst>
          </p:cNvPr>
          <p:cNvSpPr txBox="1">
            <a:spLocks/>
          </p:cNvSpPr>
          <p:nvPr/>
        </p:nvSpPr>
        <p:spPr>
          <a:xfrm>
            <a:off x="539510" y="194138"/>
            <a:ext cx="10297144" cy="1360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dirty="0">
                <a:solidFill>
                  <a:srgbClr val="A50021"/>
                </a:solidFill>
                <a:latin typeface="Constantia" panose="02030602050306030303" pitchFamily="18" charset="0"/>
              </a:rPr>
              <a:t>Работа с общественными объединениями сопряжена с целым рядом серьезных проблем. К их числу относятся:</a:t>
            </a:r>
          </a:p>
        </p:txBody>
      </p:sp>
      <p:sp>
        <p:nvSpPr>
          <p:cNvPr id="27" name="Rectangle 261">
            <a:extLst>
              <a:ext uri="{FF2B5EF4-FFF2-40B4-BE49-F238E27FC236}">
                <a16:creationId xmlns:a16="http://schemas.microsoft.com/office/drawing/2014/main" id="{0EB02F9C-B4BF-47D6-9272-66272B216FDA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2161544" y="5471639"/>
            <a:ext cx="298319" cy="324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8" name="Text Box 272">
            <a:extLst>
              <a:ext uri="{FF2B5EF4-FFF2-40B4-BE49-F238E27FC236}">
                <a16:creationId xmlns:a16="http://schemas.microsoft.com/office/drawing/2014/main" id="{539B3EBF-0686-4D4A-8309-C6E24A78047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696069" y="5193539"/>
            <a:ext cx="551837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передача в государственный архив 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документов в неупорядоченном виде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9" name="Rectangle 264">
            <a:extLst>
              <a:ext uri="{FF2B5EF4-FFF2-40B4-BE49-F238E27FC236}">
                <a16:creationId xmlns:a16="http://schemas.microsoft.com/office/drawing/2014/main" id="{658E89C4-E4E8-4B9D-9F6E-2548215D602B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2523206" y="6161338"/>
            <a:ext cx="298319" cy="324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0" name="Text Box 272">
            <a:extLst>
              <a:ext uri="{FF2B5EF4-FFF2-40B4-BE49-F238E27FC236}">
                <a16:creationId xmlns:a16="http://schemas.microsoft.com/office/drawing/2014/main" id="{DB10D2ED-DFD9-464C-8032-06B32C65E65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084633" y="6075011"/>
            <a:ext cx="53987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отказ от реального сотрудничества 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43" grpId="0" animBg="1"/>
      <p:bldP spid="46" grpId="0" animBg="1"/>
      <p:bldP spid="49" grpId="0" animBg="1"/>
      <p:bldP spid="27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Box 258"/>
          <p:cNvSpPr txBox="1">
            <a:spLocks noChangeArrowheads="1"/>
          </p:cNvSpPr>
          <p:nvPr/>
        </p:nvSpPr>
        <p:spPr bwMode="gray">
          <a:xfrm>
            <a:off x="992650" y="1899318"/>
            <a:ext cx="10945216" cy="4524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 группа:</a:t>
            </a:r>
            <a:r>
              <a:rPr lang="ru-RU" sz="2400" dirty="0">
                <a:solidFill>
                  <a:srgbClr val="A50021"/>
                </a:solidFill>
                <a:latin typeface="Arial" charset="0"/>
              </a:rPr>
              <a:t> 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организации, имеющие устоявшуюся штатную </a:t>
            </a: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численность, способ формирования бюджета, собственный офис для осуществления деятельности и обеспечения сохранности документов </a:t>
            </a:r>
          </a:p>
          <a:p>
            <a:pPr eaLnBrk="0" hangingPunct="0"/>
            <a:endParaRPr lang="ru-RU" sz="2400" dirty="0">
              <a:solidFill>
                <a:srgbClr val="C00000"/>
              </a:solidFill>
              <a:latin typeface="Arial" charset="0"/>
            </a:endParaRP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eaLnBrk="0" hangingPunct="0"/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1" name="Text Box 269"/>
          <p:cNvSpPr txBox="1">
            <a:spLocks noChangeArrowheads="1"/>
          </p:cNvSpPr>
          <p:nvPr/>
        </p:nvSpPr>
        <p:spPr bwMode="gray">
          <a:xfrm>
            <a:off x="986857" y="3745976"/>
            <a:ext cx="1015312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 группа: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организации, не имеющие штатной численности и офиса </a:t>
            </a:r>
          </a:p>
          <a:p>
            <a:pPr eaLnBrk="0" hangingPunct="0"/>
            <a:endParaRPr lang="en-US" sz="2400" dirty="0">
              <a:solidFill>
                <a:srgbClr val="C00000"/>
              </a:solidFill>
              <a:latin typeface="Arial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527BB0D-133B-4138-93EB-E2700E25E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B4C15B8-D58D-430E-A371-5EF139A5A891}"/>
              </a:ext>
            </a:extLst>
          </p:cNvPr>
          <p:cNvSpPr txBox="1">
            <a:spLocks/>
          </p:cNvSpPr>
          <p:nvPr/>
        </p:nvSpPr>
        <p:spPr>
          <a:xfrm>
            <a:off x="875518" y="184512"/>
            <a:ext cx="10067530" cy="1360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A50021"/>
                </a:solidFill>
                <a:latin typeface="Constantia" panose="02030602050306030303" pitchFamily="18" charset="0"/>
              </a:rPr>
              <a:t>Виды групп организаций-источников комплектования ГАОПИ </a:t>
            </a:r>
          </a:p>
          <a:p>
            <a:r>
              <a:rPr lang="ru-RU" sz="3200" dirty="0">
                <a:solidFill>
                  <a:srgbClr val="A50021"/>
                </a:solidFill>
                <a:latin typeface="Constantia" panose="02030602050306030303" pitchFamily="18" charset="0"/>
              </a:rPr>
              <a:t>по уровню организации делопроизводства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3378274203"/>
      </p:ext>
    </p:extLst>
  </p:cSld>
  <p:clrMapOvr>
    <a:masterClrMapping/>
  </p:clrMapOvr>
  <p:transition spd="slow" advClick="0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FE0A67-18CF-4ED9-901D-F0D865269E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7265"/>
            <a:ext cx="7992888" cy="5314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Box 258">
            <a:extLst>
              <a:ext uri="{FF2B5EF4-FFF2-40B4-BE49-F238E27FC236}">
                <a16:creationId xmlns:a16="http://schemas.microsoft.com/office/drawing/2014/main" id="{A52E8877-2018-4539-80D8-1D41E6AC4E9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151029" y="5337726"/>
            <a:ext cx="11040971" cy="144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На 01.12.2022 на хранении в ГАОПИ находится                                                                    15 фондов современных  национально-культурных общественных объединений в объеме около 3 тыс. дел, относящихся к последнему десятилетию ХХ в. и первым двум десятилетиям ХХI в.</a:t>
            </a:r>
            <a:endParaRPr lang="en-US" sz="2200" b="1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453668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sp>
        <p:nvSpPr>
          <p:cNvPr id="4" name="Rectangle 264">
            <a:extLst>
              <a:ext uri="{FF2B5EF4-FFF2-40B4-BE49-F238E27FC236}">
                <a16:creationId xmlns:a16="http://schemas.microsoft.com/office/drawing/2014/main" id="{85F94BEA-0453-4BBD-AAB9-14D3901C6D29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01603" y="1421954"/>
            <a:ext cx="232026" cy="252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Rectangle 264">
            <a:extLst>
              <a:ext uri="{FF2B5EF4-FFF2-40B4-BE49-F238E27FC236}">
                <a16:creationId xmlns:a16="http://schemas.microsoft.com/office/drawing/2014/main" id="{01C00CF5-CCBB-455F-AC04-29CA3E3B07E5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18088" y="4312485"/>
            <a:ext cx="232026" cy="252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4" name="Rectangle 261">
            <a:extLst>
              <a:ext uri="{FF2B5EF4-FFF2-40B4-BE49-F238E27FC236}">
                <a16:creationId xmlns:a16="http://schemas.microsoft.com/office/drawing/2014/main" id="{0DDBD734-9D99-4A08-8FA4-35307971C424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01605" y="1906176"/>
            <a:ext cx="232026" cy="25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" name="Rectangle 261">
            <a:extLst>
              <a:ext uri="{FF2B5EF4-FFF2-40B4-BE49-F238E27FC236}">
                <a16:creationId xmlns:a16="http://schemas.microsoft.com/office/drawing/2014/main" id="{7BBF292D-0560-491A-9411-8F63B6D30D5F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18088" y="3036695"/>
            <a:ext cx="232026" cy="25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" name="Rectangle 254">
            <a:extLst>
              <a:ext uri="{FF2B5EF4-FFF2-40B4-BE49-F238E27FC236}">
                <a16:creationId xmlns:a16="http://schemas.microsoft.com/office/drawing/2014/main" id="{D7CFD4D3-2A41-42AE-A3A7-9AC4BF0C1CA6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01604" y="2436904"/>
            <a:ext cx="232026" cy="252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7" name="Rectangle 254">
            <a:extLst>
              <a:ext uri="{FF2B5EF4-FFF2-40B4-BE49-F238E27FC236}">
                <a16:creationId xmlns:a16="http://schemas.microsoft.com/office/drawing/2014/main" id="{43D82492-04AA-41F5-84A8-3ABEA1661BE3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20927" y="3718413"/>
            <a:ext cx="232026" cy="252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8" name="Text Box 258">
            <a:extLst>
              <a:ext uri="{FF2B5EF4-FFF2-40B4-BE49-F238E27FC236}">
                <a16:creationId xmlns:a16="http://schemas.microsoft.com/office/drawing/2014/main" id="{11E27587-16A1-48F6-BB17-78322A0C32C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343032" y="1317625"/>
            <a:ext cx="764068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err="1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Всеудмуртская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ассоциация «Удмурт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Кенеш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» (ф.34);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081525F3-DDB8-49E6-B125-99DA2678D01C}"/>
              </a:ext>
            </a:extLst>
          </p:cNvPr>
          <p:cNvSpPr txBox="1">
            <a:spLocks/>
          </p:cNvSpPr>
          <p:nvPr/>
        </p:nvSpPr>
        <p:spPr>
          <a:xfrm>
            <a:off x="1487488" y="21818"/>
            <a:ext cx="8136905" cy="5997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solidFill>
                <a:srgbClr val="990033"/>
              </a:solidFill>
              <a:latin typeface="Constantia" panose="02030602050306030303" pitchFamily="18" charset="0"/>
            </a:endParaRPr>
          </a:p>
          <a:p>
            <a:r>
              <a:rPr lang="ru-RU" sz="3200" dirty="0">
                <a:solidFill>
                  <a:srgbClr val="A50021"/>
                </a:solidFill>
                <a:latin typeface="Constantia" panose="02030602050306030303" pitchFamily="18" charset="0"/>
              </a:rPr>
              <a:t>Фонды 15 национально-культурных</a:t>
            </a:r>
          </a:p>
          <a:p>
            <a:r>
              <a:rPr lang="ru-RU" sz="3200" dirty="0">
                <a:solidFill>
                  <a:srgbClr val="A50021"/>
                </a:solidFill>
                <a:latin typeface="Constantia" panose="02030602050306030303" pitchFamily="18" charset="0"/>
              </a:rPr>
              <a:t> объединений:</a:t>
            </a:r>
            <a:endParaRPr lang="ru-RU" sz="2400" dirty="0">
              <a:solidFill>
                <a:srgbClr val="A50021"/>
              </a:solidFill>
              <a:latin typeface="Constantia" panose="02030602050306030303" pitchFamily="18" charset="0"/>
            </a:endParaRPr>
          </a:p>
        </p:txBody>
      </p:sp>
      <p:sp>
        <p:nvSpPr>
          <p:cNvPr id="20" name="Text Box 258">
            <a:extLst>
              <a:ext uri="{FF2B5EF4-FFF2-40B4-BE49-F238E27FC236}">
                <a16:creationId xmlns:a16="http://schemas.microsoft.com/office/drawing/2014/main" id="{627D1D4C-8399-4A0D-A3FF-1FBEFE48A8C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343031" y="1824849"/>
            <a:ext cx="97864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Удмуртская молодежная организация «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Шунды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» («Солнце») (ф.70);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1" name="Text Box 258">
            <a:extLst>
              <a:ext uri="{FF2B5EF4-FFF2-40B4-BE49-F238E27FC236}">
                <a16:creationId xmlns:a16="http://schemas.microsoft.com/office/drawing/2014/main" id="{1D8BAC9F-A681-4D63-8696-CF635F8157C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343031" y="2332073"/>
            <a:ext cx="892641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Общество русской культуры Удмуртской Республики (ф.134);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3" name="Text Box 258">
            <a:extLst>
              <a:ext uri="{FF2B5EF4-FFF2-40B4-BE49-F238E27FC236}">
                <a16:creationId xmlns:a16="http://schemas.microsoft.com/office/drawing/2014/main" id="{27DBD480-77C9-457D-B9AE-342DE65EE34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08027" y="2931863"/>
            <a:ext cx="726724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Татарский общественный центр Удмуртии (ф.42);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4" name="Text Box 258">
            <a:extLst>
              <a:ext uri="{FF2B5EF4-FFF2-40B4-BE49-F238E27FC236}">
                <a16:creationId xmlns:a16="http://schemas.microsoft.com/office/drawing/2014/main" id="{1D2039E0-6204-4CB9-B7F0-5DF62495670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66802" y="3613581"/>
            <a:ext cx="883459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Союз татарской молодежи УР «Иман» («Надежда») (ф.205);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5" name="Text Box 258">
            <a:extLst>
              <a:ext uri="{FF2B5EF4-FFF2-40B4-BE49-F238E27FC236}">
                <a16:creationId xmlns:a16="http://schemas.microsoft.com/office/drawing/2014/main" id="{EF9B7D55-9485-4C79-931C-A5945038233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66802" y="4248223"/>
            <a:ext cx="529125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Союз марийцев Удмуртии (ф.4960);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6" name="Rectangle 261">
            <a:extLst>
              <a:ext uri="{FF2B5EF4-FFF2-40B4-BE49-F238E27FC236}">
                <a16:creationId xmlns:a16="http://schemas.microsoft.com/office/drawing/2014/main" id="{54985518-A086-41AB-A612-F68DBC0178DE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20929" y="4877952"/>
            <a:ext cx="232026" cy="25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7" name="Text Box 258">
            <a:extLst>
              <a:ext uri="{FF2B5EF4-FFF2-40B4-BE49-F238E27FC236}">
                <a16:creationId xmlns:a16="http://schemas.microsoft.com/office/drawing/2014/main" id="{6BDA09A1-45F5-4D70-9878-055E6AE8A30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41351" y="4773119"/>
            <a:ext cx="591168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Чувашский национальный центр (ф.67);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8" name="Rectangle 254">
            <a:extLst>
              <a:ext uri="{FF2B5EF4-FFF2-40B4-BE49-F238E27FC236}">
                <a16:creationId xmlns:a16="http://schemas.microsoft.com/office/drawing/2014/main" id="{0D0D1B9E-F60A-49ED-9946-843F0D76C63F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920930" y="5435727"/>
            <a:ext cx="232026" cy="252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9" name="Text Box 258">
            <a:extLst>
              <a:ext uri="{FF2B5EF4-FFF2-40B4-BE49-F238E27FC236}">
                <a16:creationId xmlns:a16="http://schemas.microsoft.com/office/drawing/2014/main" id="{02366F14-6C26-4B3A-AB7C-1382F663E62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66802" y="5395797"/>
            <a:ext cx="656083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Башкирский центр «Салават» (ф.4990) и др.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65093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15" grpId="0" animBg="1"/>
      <p:bldP spid="16" grpId="0" animBg="1"/>
      <p:bldP spid="17" grpId="0" animBg="1"/>
      <p:bldP spid="26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sp>
        <p:nvSpPr>
          <p:cNvPr id="4" name="Rectangle 264">
            <a:extLst>
              <a:ext uri="{FF2B5EF4-FFF2-40B4-BE49-F238E27FC236}">
                <a16:creationId xmlns:a16="http://schemas.microsoft.com/office/drawing/2014/main" id="{85F94BEA-0453-4BBD-AAB9-14D3901C6D29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749183" y="1415953"/>
            <a:ext cx="232026" cy="252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Rectangle 264">
            <a:extLst>
              <a:ext uri="{FF2B5EF4-FFF2-40B4-BE49-F238E27FC236}">
                <a16:creationId xmlns:a16="http://schemas.microsoft.com/office/drawing/2014/main" id="{01C00CF5-CCBB-455F-AC04-29CA3E3B07E5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749184" y="3468929"/>
            <a:ext cx="232026" cy="252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4" name="Rectangle 261">
            <a:extLst>
              <a:ext uri="{FF2B5EF4-FFF2-40B4-BE49-F238E27FC236}">
                <a16:creationId xmlns:a16="http://schemas.microsoft.com/office/drawing/2014/main" id="{0DDBD734-9D99-4A08-8FA4-35307971C424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749182" y="4958280"/>
            <a:ext cx="232026" cy="25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6" name="Rectangle 254">
            <a:extLst>
              <a:ext uri="{FF2B5EF4-FFF2-40B4-BE49-F238E27FC236}">
                <a16:creationId xmlns:a16="http://schemas.microsoft.com/office/drawing/2014/main" id="{D7CFD4D3-2A41-42AE-A3A7-9AC4BF0C1CA6}"/>
              </a:ext>
            </a:extLst>
          </p:cNvPr>
          <p:cNvSpPr>
            <a:spLocks noChangeAspect="1" noChangeArrowheads="1"/>
          </p:cNvSpPr>
          <p:nvPr/>
        </p:nvSpPr>
        <p:spPr bwMode="gray">
          <a:xfrm rot="3419336">
            <a:off x="1749185" y="2399884"/>
            <a:ext cx="232026" cy="2520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8" name="Text Box 258">
            <a:extLst>
              <a:ext uri="{FF2B5EF4-FFF2-40B4-BE49-F238E27FC236}">
                <a16:creationId xmlns:a16="http://schemas.microsoft.com/office/drawing/2014/main" id="{11E27587-16A1-48F6-BB17-78322A0C32C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67372" y="1292384"/>
            <a:ext cx="806489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Учредительные документы, протоколы съездов, </a:t>
            </a: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собраний заседаний правлений;</a:t>
            </a: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081525F3-DDB8-49E6-B125-99DA2678D01C}"/>
              </a:ext>
            </a:extLst>
          </p:cNvPr>
          <p:cNvSpPr txBox="1">
            <a:spLocks/>
          </p:cNvSpPr>
          <p:nvPr/>
        </p:nvSpPr>
        <p:spPr>
          <a:xfrm>
            <a:off x="767408" y="124197"/>
            <a:ext cx="9786462" cy="5997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solidFill>
                <a:srgbClr val="990033"/>
              </a:solidFill>
              <a:latin typeface="Constantia" panose="02030602050306030303" pitchFamily="18" charset="0"/>
            </a:endParaRPr>
          </a:p>
          <a:p>
            <a:r>
              <a:rPr lang="ru-RU" sz="3200" dirty="0">
                <a:solidFill>
                  <a:srgbClr val="A50021"/>
                </a:solidFill>
                <a:latin typeface="Constantia" panose="02030602050306030303" pitchFamily="18" charset="0"/>
              </a:rPr>
              <a:t>В составе фондов национально-культурных организаций содержатся:</a:t>
            </a:r>
          </a:p>
        </p:txBody>
      </p:sp>
      <p:sp>
        <p:nvSpPr>
          <p:cNvPr id="20" name="Text Box 258">
            <a:extLst>
              <a:ext uri="{FF2B5EF4-FFF2-40B4-BE49-F238E27FC236}">
                <a16:creationId xmlns:a16="http://schemas.microsoft.com/office/drawing/2014/main" id="{627D1D4C-8399-4A0D-A3FF-1FBEFE48A8C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302662" y="2228670"/>
            <a:ext cx="861787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Распоряжения руководителей, программы, планы, отчеты</a:t>
            </a: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и информации по основной деятельности;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3" name="Text Box 258">
            <a:extLst>
              <a:ext uri="{FF2B5EF4-FFF2-40B4-BE49-F238E27FC236}">
                <a16:creationId xmlns:a16="http://schemas.microsoft.com/office/drawing/2014/main" id="{27DBD480-77C9-457D-B9AE-342DE65EE34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302662" y="3389289"/>
            <a:ext cx="9889338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Материалы об участии в предвыборных кампаниях, </a:t>
            </a: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присуждении национальных премий, проведении научных конференций, организации лагерей для одаренных детей;</a:t>
            </a:r>
          </a:p>
          <a:p>
            <a:pPr eaLnBrk="0" hangingPunct="0"/>
            <a:endParaRPr lang="ru-RU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5" name="Text Box 258">
            <a:extLst>
              <a:ext uri="{FF2B5EF4-FFF2-40B4-BE49-F238E27FC236}">
                <a16:creationId xmlns:a16="http://schemas.microsoft.com/office/drawing/2014/main" id="{EF9B7D55-9485-4C79-931C-A5945038233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67372" y="4834711"/>
            <a:ext cx="815838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Материалы об организации национальных праздников, </a:t>
            </a:r>
          </a:p>
          <a:p>
            <a:pPr eaLnBrk="0" hangingPunct="0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фестивалей, конкурсов 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629091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DCC915-C24B-4AAA-815C-A4A6998F50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0089"/>
            <a:ext cx="840349" cy="8486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FA29F3-F10D-41FF-998B-9041193841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291" y="874194"/>
            <a:ext cx="2736304" cy="5816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BB989EE-B716-4004-AE6B-843D6CB357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10" y="1014093"/>
            <a:ext cx="2527668" cy="4210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8B1C53-3679-4B48-90DD-9676FBCD7F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76616"/>
            <a:ext cx="5380641" cy="3426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E8D814-AE3E-40D3-8971-789FFB33A8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631" y="3595111"/>
            <a:ext cx="5380640" cy="3192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0686079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bb0846be36d4333fca81a01d79b5d290a4641a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4143</TotalTime>
  <Words>402</Words>
  <Application>Microsoft Office PowerPoint</Application>
  <PresentationFormat>Широкоэкранный</PresentationFormat>
  <Paragraphs>69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Constantia</vt:lpstr>
      <vt:lpstr>Times New Roman</vt:lpstr>
      <vt:lpstr>Тема Office</vt:lpstr>
      <vt:lpstr>Из опыта работы  Филиала ГКУ «ЦГА Удмуртской Республики» - Государственного архива общественно-политической истории (ГАОПИ) по созданию архивных фондов национально-культурных общественных объединений удмуртского, татарского и других народов Поволжья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треугольники по углам</dc:title>
  <dc:creator>obstinate</dc:creator>
  <dc:description>Шаблон презентации с сайта https://presentation-creation.ru/</dc:description>
  <cp:lastModifiedBy>Директор</cp:lastModifiedBy>
  <cp:revision>1369</cp:revision>
  <dcterms:created xsi:type="dcterms:W3CDTF">2018-02-25T09:09:03Z</dcterms:created>
  <dcterms:modified xsi:type="dcterms:W3CDTF">2022-12-15T05:42:18Z</dcterms:modified>
</cp:coreProperties>
</file>