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5" r:id="rId2"/>
    <p:sldId id="394" r:id="rId3"/>
    <p:sldId id="395" r:id="rId4"/>
    <p:sldId id="396" r:id="rId5"/>
    <p:sldId id="419" r:id="rId6"/>
    <p:sldId id="420" r:id="rId7"/>
    <p:sldId id="418" r:id="rId8"/>
    <p:sldId id="262" r:id="rId9"/>
  </p:sldIdLst>
  <p:sldSz cx="9144000" cy="6858000" type="screen4x3"/>
  <p:notesSz cx="6888163" cy="96234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9933"/>
    <a:srgbClr val="0000FF"/>
    <a:srgbClr val="5C0000"/>
    <a:srgbClr val="FF0000"/>
    <a:srgbClr val="FFFF00"/>
    <a:srgbClr val="663300"/>
    <a:srgbClr val="0DA9EF"/>
    <a:srgbClr val="BD0BC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5968" autoAdjust="0"/>
  </p:normalViewPr>
  <p:slideViewPr>
    <p:cSldViewPr>
      <p:cViewPr>
        <p:scale>
          <a:sx n="100" d="100"/>
          <a:sy n="100" d="100"/>
        </p:scale>
        <p:origin x="-21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ru-RU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ru-RU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400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0A28EAFD-2DBD-40F0-B571-B4B896D92B1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8650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23900"/>
            <a:ext cx="4808538" cy="3606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570413"/>
            <a:ext cx="5049837" cy="432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44000"/>
            <a:ext cx="29845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20" tIns="46660" rIns="93320" bIns="4666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1FFAA4D3-963F-41AC-979C-F4ED3420B7B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1884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DF06E-55CB-4142-B3CE-83CB4FF1208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709757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C045B-4861-476F-B53C-BAFD932015A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7439572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B1FA7-23C7-45E3-A268-462675A7552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345397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53859-2D0D-4EEB-8D96-B57397AA2C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5810537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1DD49-8C93-4FC3-A486-0EEAF526404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757310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28C84-1303-4053-8606-5D32B695C6F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5473144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BDBB5-E1FA-4E22-BEE4-1F6B8262CD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4008980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78FB9-A884-48E5-B4D9-B1ED60C982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8769161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69A1B-AF43-4BE3-98BA-18D28B39978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3748612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4A1F3-A2CC-470C-8D8D-264CB32CAE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6149720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FB360-61FA-4708-B1D5-33BDC0DA9D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0281327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A64CC9-FE46-43E5-9EF9-FCFEFF4F944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3786188"/>
            <a:ext cx="8641085" cy="2595562"/>
          </a:xfrm>
        </p:spPr>
        <p:txBody>
          <a:bodyPr/>
          <a:lstStyle/>
          <a:p>
            <a:pPr>
              <a:buFontTx/>
              <a:buNone/>
            </a:pPr>
            <a:r>
              <a:rPr lang="ru-RU" sz="3600" b="1" dirty="0" smtClean="0">
                <a:solidFill>
                  <a:srgbClr val="5C0000"/>
                </a:solidFill>
              </a:rPr>
              <a:t>Пушкарёва Надежда Геннадьевна</a:t>
            </a:r>
            <a:endParaRPr lang="ru-RU" sz="600" b="1" dirty="0">
              <a:solidFill>
                <a:srgbClr val="5C0000"/>
              </a:solidFill>
            </a:endParaRPr>
          </a:p>
          <a:p>
            <a:pPr>
              <a:lnSpc>
                <a:spcPct val="75000"/>
              </a:lnSpc>
              <a:buFontTx/>
              <a:buNone/>
            </a:pPr>
            <a:endParaRPr lang="ru-RU" sz="1500" b="1" dirty="0" smtClean="0"/>
          </a:p>
          <a:p>
            <a:pPr>
              <a:lnSpc>
                <a:spcPct val="75000"/>
              </a:lnSpc>
              <a:buFontTx/>
              <a:buNone/>
            </a:pPr>
            <a:r>
              <a:rPr lang="ru-RU" b="1" dirty="0" smtClean="0"/>
              <a:t>Заместитель председателя Комитета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ru-RU" b="1" dirty="0" smtClean="0"/>
              <a:t>по делам архивов </a:t>
            </a:r>
            <a:r>
              <a:rPr lang="ru-RU" b="1" dirty="0"/>
              <a:t>при Правительстве</a:t>
            </a:r>
          </a:p>
          <a:p>
            <a:pPr>
              <a:lnSpc>
                <a:spcPct val="75000"/>
              </a:lnSpc>
              <a:buFontTx/>
              <a:buNone/>
            </a:pPr>
            <a:r>
              <a:rPr lang="ru-RU" b="1" dirty="0"/>
              <a:t>Удмуртской Республики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0" y="116632"/>
            <a:ext cx="91440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300" b="1" dirty="0" smtClean="0">
                <a:solidFill>
                  <a:srgbClr val="5C0000"/>
                </a:solidFill>
              </a:rPr>
              <a:t>Порядок согласования с Межведомственной экспертно – проверочной методической комиссией Комитета по делам архивов при Правительстве Удмуртской Республики нормативно-методических документов, необходимых для внедрения </a:t>
            </a:r>
            <a:r>
              <a:rPr lang="ru-RU" sz="3300" b="1" dirty="0" err="1" smtClean="0">
                <a:solidFill>
                  <a:srgbClr val="5C0000"/>
                </a:solidFill>
              </a:rPr>
              <a:t>СМЭД</a:t>
            </a:r>
            <a:endParaRPr lang="ru-RU" sz="3300" b="1" dirty="0" smtClean="0">
              <a:solidFill>
                <a:srgbClr val="5C0000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11560" y="3501008"/>
            <a:ext cx="7776864" cy="0"/>
          </a:xfrm>
          <a:prstGeom prst="line">
            <a:avLst/>
          </a:prstGeom>
          <a:ln w="19050">
            <a:solidFill>
              <a:srgbClr val="5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53859-2D0D-4EEB-8D96-B57397AA2C6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статья 11 Федерального закона от 27 июля 2006 г.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№ 149-ФЗ «Об информации, информационных технологиях и о защите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информации»</a:t>
            </a:r>
            <a:endParaRPr lang="en-US" sz="2800" b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</a:pPr>
            <a:endParaRPr lang="en-US" sz="2800" b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«… в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федеральных органах исполнительной власти документирование информации осуществляется в порядке, устанавливаемом Правительством Российской Федерации. Правила делопроизводства и документооборота, установленные иными государственными органами, органами местного самоуправления в пределах их компетенции, должны соответствовать требованиям, установленным Правительством Российской Федерации в части делопроизводства и документооборота для федеральных органов исполнительной власти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».</a:t>
            </a:r>
            <a:endParaRPr lang="en-US" sz="2800" b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A1B-AF43-4BE3-98BA-18D28B39978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0" y="151472"/>
            <a:ext cx="9144000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8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татья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 (часть 5)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Федерального закона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 22 октября 2004 г. № 125-ФЗ «Об архивном деле в Российской Федерации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endParaRPr lang="ru-RU" sz="2800" b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«Государственные органы, органы местного самоуправления, организации, граждане в целях обеспечения единых принципов организации хранения, комплектования, учёта и использования архивных документов руководствуются в работе с архивными документами законодательством Российской Федерации (в том числе правилами, установленными специально уполномоченным Правительством Российской Федерации федеральным органом исполнительной власти)...»</a:t>
            </a:r>
          </a:p>
          <a:p>
            <a:pPr algn="ctr">
              <a:defRPr/>
            </a:pPr>
            <a:endParaRPr lang="ru-RU" sz="3000" b="1" dirty="0">
              <a:solidFill>
                <a:srgbClr val="593B1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A1B-AF43-4BE3-98BA-18D28B39978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937" y="2121237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endParaRPr lang="ru-RU" sz="3000" b="1" dirty="0">
              <a:solidFill>
                <a:srgbClr val="593B1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836712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Постановление Правительства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Российской Федерации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№ 477 от 15 июня 2009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</a:t>
            </a:r>
          </a:p>
          <a:p>
            <a:pPr algn="ctr">
              <a:defRPr/>
            </a:pPr>
            <a:endParaRPr lang="ru-RU" sz="2800" b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утверждении Правил делопроизводства в федеральных органах исполнительной власти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изменениями, внесёнными постановлением Правительства РФ от 07.09.2011 №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751)</a:t>
            </a:r>
            <a:endParaRPr lang="ru-RU" sz="2800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A1B-AF43-4BE3-98BA-18D28B39978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0" y="162880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«Методические </a:t>
            </a:r>
            <a:r>
              <a:rPr lang="ru-RU" sz="32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рекомендации по разработке инструкций по делопроизводству в федеральных органах исполнительной власти</a:t>
            </a:r>
            <a:r>
              <a:rPr lang="ru-RU" sz="32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».</a:t>
            </a:r>
          </a:p>
          <a:p>
            <a:pPr algn="ctr">
              <a:defRPr/>
            </a:pPr>
            <a:endParaRPr lang="ru-RU" sz="3000" b="1" dirty="0" smtClean="0">
              <a:solidFill>
                <a:srgbClr val="593B1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 sz="30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Утверждены </a:t>
            </a:r>
            <a:r>
              <a:rPr lang="ru-RU" sz="30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приказом </a:t>
            </a:r>
            <a:r>
              <a:rPr lang="ru-RU" sz="3000" b="1" dirty="0" err="1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Росархива</a:t>
            </a:r>
            <a:endParaRPr lang="ru-RU" sz="3000" b="1" dirty="0" smtClean="0">
              <a:solidFill>
                <a:srgbClr val="593B1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 sz="30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 </a:t>
            </a:r>
            <a:r>
              <a:rPr lang="ru-RU" sz="30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 декабря 2009 г. </a:t>
            </a:r>
            <a:r>
              <a:rPr lang="ru-RU" sz="3000" b="1" dirty="0" smtClean="0">
                <a:solidFill>
                  <a:srgbClr val="593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№ 71. </a:t>
            </a:r>
          </a:p>
          <a:p>
            <a:pPr algn="ctr">
              <a:defRPr/>
            </a:pPr>
            <a:endParaRPr lang="ru-RU" sz="3000" b="1" dirty="0" smtClean="0">
              <a:solidFill>
                <a:srgbClr val="593B1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937" y="2121237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endParaRPr lang="ru-RU" sz="3000" b="1" dirty="0">
              <a:solidFill>
                <a:srgbClr val="593B1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A1B-AF43-4BE3-98BA-18D28B39978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0" y="648265"/>
            <a:ext cx="9144000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3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«Рекомендации по подготовке федеральными органами исполнительной власти перечней документов, создание, хранение и использование которых должно осуществляться в форме электронных документов при организации внутренней деятельности</a:t>
            </a:r>
            <a:r>
              <a:rPr lang="ru-RU" sz="33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>
              <a:defRPr/>
            </a:pPr>
            <a:endParaRPr lang="ru-RU" sz="2800" b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(утверждены 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приказом </a:t>
            </a:r>
            <a:r>
              <a:rPr lang="ru-RU" sz="28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Росархива</a:t>
            </a: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от 29.04.2011 № 32).</a:t>
            </a:r>
            <a:endParaRPr lang="ru-RU" sz="2800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A1B-AF43-4BE3-98BA-18D28B39978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746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Административный </a:t>
            </a:r>
            <a:r>
              <a:rPr lang="ru-RU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регламент предоставления Комитетом по делам архивов при Правительстве Удмуртской Республики государственной </a:t>
            </a:r>
            <a:r>
              <a:rPr lang="ru-RU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услуги</a:t>
            </a:r>
          </a:p>
          <a:p>
            <a:pPr algn="ctr"/>
            <a:endParaRPr lang="ru-RU" sz="1100" b="1" i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«Согласование нормативно-методических документов по организации деятельности архивов, служб документационного обеспечения управления и экспертных комиссий организаций-источников комплектования государственных архивов Удмуртской Республики и муниципальных архивов  в Удмуртской Республике</a:t>
            </a:r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/>
            <a:endParaRPr lang="ru-RU" sz="1000" b="1" i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(утверждён приказом Комитета по делам архивов при Правительстве УР от 03 октября 2011 г. </a:t>
            </a:r>
            <a:r>
              <a:rPr lang="ru-RU" sz="2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№ 113–п. Зарегистрирован в федеральном регистре нормативных правовых актов субъектов Российской Федерации </a:t>
            </a:r>
            <a:r>
              <a:rPr lang="ru-RU" sz="2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</a:t>
            </a:r>
            <a:r>
              <a:rPr lang="ru-RU" sz="2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№ RU18000201100592 от 06.10.2011)</a:t>
            </a:r>
          </a:p>
          <a:p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 </a:t>
            </a:r>
            <a:endParaRPr lang="ru-RU" sz="2800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6513" y="6580188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2</a:t>
            </a:r>
            <a:r>
              <a:rPr lang="ru-RU" sz="1400" b="1" dirty="0" smtClean="0"/>
              <a:t>8</a:t>
            </a:r>
            <a:endParaRPr lang="ru-RU" sz="1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A1B-AF43-4BE3-98BA-18D28B39978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11188" y="1341438"/>
            <a:ext cx="831691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000" b="1">
                <a:solidFill>
                  <a:srgbClr val="5C0000"/>
                </a:solidFill>
              </a:rPr>
              <a:t>Благодарю за внимание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39750" y="4005263"/>
            <a:ext cx="86042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3600" b="1" dirty="0">
                <a:solidFill>
                  <a:srgbClr val="5C0000"/>
                </a:solidFill>
              </a:rPr>
              <a:t>Комитет по делам архивов при Правительстве Удмуртской Республики</a:t>
            </a:r>
          </a:p>
          <a:p>
            <a:pPr algn="r"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http</a:t>
            </a:r>
            <a:r>
              <a:rPr lang="en-US" sz="3600" b="1" dirty="0" smtClean="0">
                <a:solidFill>
                  <a:schemeClr val="accent2"/>
                </a:solidFill>
              </a:rPr>
              <a:t>://www.gasur.ru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209550" y="6597650"/>
            <a:ext cx="6842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 smtClean="0"/>
              <a:t>2</a:t>
            </a:r>
            <a:r>
              <a:rPr lang="ru-RU" sz="1000" b="1" dirty="0" smtClean="0"/>
              <a:t>9</a:t>
            </a:r>
            <a:endParaRPr lang="ru-RU" sz="10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9A1B-AF43-4BE3-98BA-18D28B39978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5327</TotalTime>
  <Words>258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pomas</dc:creator>
  <cp:lastModifiedBy>pomas</cp:lastModifiedBy>
  <cp:revision>516</cp:revision>
  <dcterms:created xsi:type="dcterms:W3CDTF">2004-10-25T11:32:30Z</dcterms:created>
  <dcterms:modified xsi:type="dcterms:W3CDTF">2012-02-20T07:41:22Z</dcterms:modified>
</cp:coreProperties>
</file>